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27"/>
  </p:notesMasterIdLst>
  <p:sldIdLst>
    <p:sldId id="306" r:id="rId2"/>
    <p:sldId id="258" r:id="rId3"/>
    <p:sldId id="307" r:id="rId4"/>
    <p:sldId id="308" r:id="rId5"/>
    <p:sldId id="309" r:id="rId6"/>
    <p:sldId id="310" r:id="rId7"/>
    <p:sldId id="330" r:id="rId8"/>
    <p:sldId id="313" r:id="rId9"/>
    <p:sldId id="314" r:id="rId10"/>
    <p:sldId id="311" r:id="rId11"/>
    <p:sldId id="315" r:id="rId12"/>
    <p:sldId id="316" r:id="rId13"/>
    <p:sldId id="317" r:id="rId14"/>
    <p:sldId id="318" r:id="rId15"/>
    <p:sldId id="319" r:id="rId16"/>
    <p:sldId id="333" r:id="rId17"/>
    <p:sldId id="320" r:id="rId18"/>
    <p:sldId id="326" r:id="rId19"/>
    <p:sldId id="327" r:id="rId20"/>
    <p:sldId id="322" r:id="rId21"/>
    <p:sldId id="323" r:id="rId22"/>
    <p:sldId id="324" r:id="rId23"/>
    <p:sldId id="325" r:id="rId24"/>
    <p:sldId id="331" r:id="rId25"/>
    <p:sldId id="332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5061"/>
    <a:srgbClr val="30CAEF"/>
    <a:srgbClr val="044C27"/>
    <a:srgbClr val="FFFFFF"/>
    <a:srgbClr val="303030"/>
    <a:srgbClr val="97ACC1"/>
    <a:srgbClr val="F29B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20"/>
    <p:restoredTop sz="83784" autoAdjust="0"/>
  </p:normalViewPr>
  <p:slideViewPr>
    <p:cSldViewPr snapToGrid="0" snapToObjects="1" showGuides="1">
      <p:cViewPr varScale="1">
        <p:scale>
          <a:sx n="54" d="100"/>
          <a:sy n="54" d="100"/>
        </p:scale>
        <p:origin x="72" y="2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tif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6F6C37-9BE2-F74F-8D4B-D28966B794D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38A75E-356B-9B42-BD3A-25272D0FB17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3340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124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我们打大部分核心功能已经实现，包括方块的拾取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1406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1110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我们打大部分核心功能已经实现，包括方块的拾取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67841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85599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我们打大部分核心功能已经实现，包括方块的拾取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61459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我们打大部分核心功能已经实现，包括方块的拾取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38296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我们打大部分核心功能已经实现，包括方块的拾取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77509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由于这是一个编辑软件，所以在</a:t>
            </a:r>
            <a:r>
              <a:rPr lang="en-US" altLang="zh-CN" dirty="0"/>
              <a:t>UI</a:t>
            </a:r>
            <a:r>
              <a:rPr lang="zh-CN" altLang="en-US" dirty="0"/>
              <a:t>和交互上还是要花比较大的功夫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99388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按钮高亮和失亮，自适应，颜色列表，弹窗等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975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开发期间，一度为了实现在</a:t>
            </a:r>
            <a:r>
              <a:rPr lang="en-US" altLang="zh-CN" dirty="0" err="1"/>
              <a:t>Imgui</a:t>
            </a:r>
            <a:r>
              <a:rPr lang="zh-CN" altLang="en-US" dirty="0"/>
              <a:t>窗口中，渲染</a:t>
            </a:r>
            <a:r>
              <a:rPr lang="en-US" altLang="zh-CN" dirty="0"/>
              <a:t>3D</a:t>
            </a:r>
            <a:r>
              <a:rPr lang="zh-CN" altLang="en-US" dirty="0"/>
              <a:t>图形而在</a:t>
            </a:r>
            <a:r>
              <a:rPr lang="en-US" altLang="zh-CN" dirty="0" err="1"/>
              <a:t>github</a:t>
            </a:r>
            <a:r>
              <a:rPr lang="zh-CN" altLang="en-US" dirty="0"/>
              <a:t>上请教作者并得到了回复，从而学习并使用了帧缓存和渲染到纹理的相关知识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9988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72867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12238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1647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我们的项目灵感来源于组员无意发现的一个很有趣的软件</a:t>
            </a:r>
            <a:r>
              <a:rPr kumimoji="1" lang="en-US" altLang="zh-CN" dirty="0"/>
              <a:t>——MagicaVoxel</a:t>
            </a:r>
            <a:r>
              <a:rPr kumimoji="1" lang="zh-CN" altLang="en-US" dirty="0"/>
              <a:t>，</a:t>
            </a:r>
            <a:r>
              <a:rPr kumimoji="1" lang="zh-CN" altLang="en-US" baseline="0" dirty="0"/>
              <a:t>一个允许用户自行设计方块世界的图形软件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8653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相比于直接渲染好图片丢给用户，我们觉得这种将创造的能力给予他们的想法更为有趣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2025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b="0" baseline="0" dirty="0"/>
              <a:t>所以我们小组做的就做了这么一个软件，一个赋予用户创造属于他们自己方块世界的图形软件</a:t>
            </a:r>
            <a:r>
              <a:rPr kumimoji="1" lang="en-US" altLang="zh-CN" b="0" baseline="0" dirty="0"/>
              <a:t>——</a:t>
            </a:r>
            <a:r>
              <a:rPr kumimoji="1" lang="en-US" altLang="zh-CN" b="0" baseline="0" dirty="0" err="1"/>
              <a:t>MineCube</a:t>
            </a:r>
            <a:r>
              <a:rPr kumimoji="1" lang="en-US" altLang="zh-CN" b="0" baseline="0" dirty="0"/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体像素制作工具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621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当前的话，我们已经完成了该软件的大部分核心功能</a:t>
            </a:r>
            <a:endParaRPr lang="en-US" altLang="zh-CN" dirty="0"/>
          </a:p>
          <a:p>
            <a:r>
              <a:rPr lang="zh-CN" altLang="en-US" dirty="0"/>
              <a:t>包括方块的增加、批量删除、批量改颜色、导入、导出、历史记录回退和重做等</a:t>
            </a:r>
            <a:endParaRPr lang="en-US" altLang="zh-CN" dirty="0"/>
          </a:p>
          <a:p>
            <a:r>
              <a:rPr lang="zh-CN" altLang="en-US" dirty="0"/>
              <a:t>这是我们目前的界面，后续还会进一步美化，此图是我昨晚创作的小黄鸭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868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8946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那么，在分成员介绍各自的实现细节前，我们先来看看我们的团队分工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2346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8A75E-356B-9B42-BD3A-25272D0FB171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4916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en-US" altLang="zh-CN"/>
              <a:t>Click to edit Master subtitle style</a:t>
            </a:r>
            <a:endParaRPr kumimoji="1"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636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0878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9728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3213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65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9218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4364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09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7234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6791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1363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D2CB8-4BF2-BF44-9FE2-0AB34705D650}" type="datetimeFigureOut">
              <a:rPr kumimoji="1" lang="zh-CN" altLang="en-US" smtClean="0"/>
              <a:t>2018/6/26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B147D-82FC-DF4B-A2F4-D744E8DDFE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4178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096269"/>
            <a:ext cx="9144000" cy="1823685"/>
          </a:xfrm>
          <a:prstGeom prst="rect">
            <a:avLst/>
          </a:prstGeom>
          <a:solidFill>
            <a:srgbClr val="4F50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5775" y="5311142"/>
            <a:ext cx="5072449" cy="791477"/>
          </a:xfr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计算机图形学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04479" y="6255639"/>
            <a:ext cx="1135044" cy="329130"/>
          </a:xfrm>
          <a:solidFill>
            <a:srgbClr val="FFFFFF"/>
          </a:solidFill>
        </p:spPr>
        <p:txBody>
          <a:bodyPr>
            <a:noAutofit/>
          </a:bodyPr>
          <a:lstStyle/>
          <a:p>
            <a:r>
              <a:rPr lang="zh-CN" altLang="en-US" b="1" dirty="0">
                <a:solidFill>
                  <a:srgbClr val="4F506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期末项目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83565" y="3802609"/>
            <a:ext cx="3776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600" b="1" dirty="0">
                <a:solidFill>
                  <a:srgbClr val="4F5061"/>
                </a:solidFill>
                <a:latin typeface="Hobo Std" charset="0"/>
                <a:ea typeface="Hobo Std" charset="0"/>
                <a:cs typeface="Hobo Std" charset="0"/>
              </a:rPr>
              <a:t>MineCube</a:t>
            </a:r>
            <a:endParaRPr kumimoji="1" lang="zh-CN" altLang="en-US" sz="3600" b="1" dirty="0">
              <a:solidFill>
                <a:srgbClr val="4F5061"/>
              </a:solidFill>
              <a:latin typeface="Hobo Std" charset="0"/>
              <a:ea typeface="Hobo Std" charset="0"/>
              <a:cs typeface="Hobo Std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345" y="1597106"/>
            <a:ext cx="1905310" cy="2205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167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191354C4-B5A2-4527-8A17-06DA0677F87C}"/>
              </a:ext>
            </a:extLst>
          </p:cNvPr>
          <p:cNvSpPr/>
          <p:nvPr/>
        </p:nvSpPr>
        <p:spPr>
          <a:xfrm>
            <a:off x="3126732" y="3075057"/>
            <a:ext cx="289053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rgbClr val="4F5061"/>
                </a:solidFill>
              </a:rPr>
              <a:t>3D拾取算法</a:t>
            </a:r>
          </a:p>
        </p:txBody>
      </p:sp>
      <p:sp>
        <p:nvSpPr>
          <p:cNvPr id="10" name="TextBox 51">
            <a:extLst>
              <a:ext uri="{FF2B5EF4-FFF2-40B4-BE49-F238E27FC236}">
                <a16:creationId xmlns:a16="http://schemas.microsoft.com/office/drawing/2014/main" id="{74E89AFF-736A-4864-B2FD-2FA269E76CB8}"/>
              </a:ext>
            </a:extLst>
          </p:cNvPr>
          <p:cNvSpPr txBox="1"/>
          <p:nvPr/>
        </p:nvSpPr>
        <p:spPr>
          <a:xfrm>
            <a:off x="4133419" y="23598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4F506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王治鋆</a:t>
            </a:r>
          </a:p>
        </p:txBody>
      </p:sp>
      <p:sp>
        <p:nvSpPr>
          <p:cNvPr id="11" name="TextBox 52">
            <a:extLst>
              <a:ext uri="{FF2B5EF4-FFF2-40B4-BE49-F238E27FC236}">
                <a16:creationId xmlns:a16="http://schemas.microsoft.com/office/drawing/2014/main" id="{E9EC346D-3974-40D1-BD6F-74178C50624B}"/>
              </a:ext>
            </a:extLst>
          </p:cNvPr>
          <p:cNvSpPr txBox="1"/>
          <p:nvPr/>
        </p:nvSpPr>
        <p:spPr>
          <a:xfrm>
            <a:off x="4037238" y="652322"/>
            <a:ext cx="1069524" cy="307777"/>
          </a:xfrm>
          <a:prstGeom prst="rect">
            <a:avLst/>
          </a:prstGeom>
          <a:solidFill>
            <a:srgbClr val="30CAEF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15331304</a:t>
            </a:r>
            <a:endParaRPr kumimoji="1" lang="zh-CN" altLang="en-US" sz="1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9842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8F1E067-0387-4CEB-B041-E90A35FCA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7569" y="908444"/>
            <a:ext cx="5228862" cy="5041112"/>
          </a:xfrm>
        </p:spPr>
      </p:pic>
    </p:spTree>
    <p:extLst>
      <p:ext uri="{BB962C8B-B14F-4D97-AF65-F5344CB8AC3E}">
        <p14:creationId xmlns:p14="http://schemas.microsoft.com/office/powerpoint/2010/main" val="259435158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B5E018D-225A-4E7C-BEAB-BECA4183D8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8027" y="955278"/>
            <a:ext cx="5627946" cy="4947444"/>
          </a:xfrm>
        </p:spPr>
      </p:pic>
    </p:spTree>
    <p:extLst>
      <p:ext uri="{BB962C8B-B14F-4D97-AF65-F5344CB8AC3E}">
        <p14:creationId xmlns:p14="http://schemas.microsoft.com/office/powerpoint/2010/main" val="315320131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43CF91E-9700-4BA2-8D9B-6F0525743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111" y="461087"/>
            <a:ext cx="6557778" cy="593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69420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1">
            <a:extLst>
              <a:ext uri="{FF2B5EF4-FFF2-40B4-BE49-F238E27FC236}">
                <a16:creationId xmlns:a16="http://schemas.microsoft.com/office/drawing/2014/main" id="{B054C25F-0667-49D8-8970-664B3B64BD74}"/>
              </a:ext>
            </a:extLst>
          </p:cNvPr>
          <p:cNvSpPr txBox="1"/>
          <p:nvPr/>
        </p:nvSpPr>
        <p:spPr>
          <a:xfrm>
            <a:off x="4133418" y="235980"/>
            <a:ext cx="877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4F506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罗剑杰</a:t>
            </a:r>
          </a:p>
        </p:txBody>
      </p:sp>
      <p:sp>
        <p:nvSpPr>
          <p:cNvPr id="7" name="TextBox 52">
            <a:extLst>
              <a:ext uri="{FF2B5EF4-FFF2-40B4-BE49-F238E27FC236}">
                <a16:creationId xmlns:a16="http://schemas.microsoft.com/office/drawing/2014/main" id="{7CC04439-D683-4AF4-9561-BD07B555C314}"/>
              </a:ext>
            </a:extLst>
          </p:cNvPr>
          <p:cNvSpPr txBox="1"/>
          <p:nvPr/>
        </p:nvSpPr>
        <p:spPr>
          <a:xfrm>
            <a:off x="4037238" y="652322"/>
            <a:ext cx="1069524" cy="307777"/>
          </a:xfrm>
          <a:prstGeom prst="rect">
            <a:avLst/>
          </a:prstGeom>
          <a:solidFill>
            <a:srgbClr val="30CAEF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15331229</a:t>
            </a:r>
            <a:endParaRPr kumimoji="1" lang="zh-CN" altLang="en-US" sz="1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91354C4-B5A2-4527-8A17-06DA0677F87C}"/>
              </a:ext>
            </a:extLst>
          </p:cNvPr>
          <p:cNvSpPr/>
          <p:nvPr/>
        </p:nvSpPr>
        <p:spPr>
          <a:xfrm>
            <a:off x="3105092" y="3075057"/>
            <a:ext cx="293381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altLang="zh-CN" sz="4000" b="1" dirty="0" err="1">
                <a:solidFill>
                  <a:srgbClr val="4F5061"/>
                </a:solidFill>
              </a:rPr>
              <a:t>Cmake</a:t>
            </a:r>
            <a:r>
              <a:rPr lang="en-GB" altLang="zh-CN" sz="4000" b="1" dirty="0">
                <a:solidFill>
                  <a:srgbClr val="4F5061"/>
                </a:solidFill>
              </a:rPr>
              <a:t> </a:t>
            </a:r>
            <a:r>
              <a:rPr lang="zh-CN" altLang="en-US" sz="4000" b="1" dirty="0">
                <a:solidFill>
                  <a:srgbClr val="4F5061"/>
                </a:solidFill>
              </a:rPr>
              <a:t>配置</a:t>
            </a:r>
          </a:p>
        </p:txBody>
      </p:sp>
    </p:spTree>
    <p:extLst>
      <p:ext uri="{BB962C8B-B14F-4D97-AF65-F5344CB8AC3E}">
        <p14:creationId xmlns:p14="http://schemas.microsoft.com/office/powerpoint/2010/main" val="1823063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1">
            <a:extLst>
              <a:ext uri="{FF2B5EF4-FFF2-40B4-BE49-F238E27FC236}">
                <a16:creationId xmlns:a16="http://schemas.microsoft.com/office/drawing/2014/main" id="{9E31F109-0AFA-46F7-BA56-3C905B713D5A}"/>
              </a:ext>
            </a:extLst>
          </p:cNvPr>
          <p:cNvSpPr txBox="1"/>
          <p:nvPr/>
        </p:nvSpPr>
        <p:spPr>
          <a:xfrm>
            <a:off x="4133418" y="235980"/>
            <a:ext cx="877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4F506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罗剑杰</a:t>
            </a:r>
          </a:p>
        </p:txBody>
      </p:sp>
      <p:sp>
        <p:nvSpPr>
          <p:cNvPr id="5" name="TextBox 52">
            <a:extLst>
              <a:ext uri="{FF2B5EF4-FFF2-40B4-BE49-F238E27FC236}">
                <a16:creationId xmlns:a16="http://schemas.microsoft.com/office/drawing/2014/main" id="{62C251B9-7A50-4A94-8B00-092A3D09CE4C}"/>
              </a:ext>
            </a:extLst>
          </p:cNvPr>
          <p:cNvSpPr txBox="1"/>
          <p:nvPr/>
        </p:nvSpPr>
        <p:spPr>
          <a:xfrm>
            <a:off x="4037238" y="652322"/>
            <a:ext cx="1069524" cy="307777"/>
          </a:xfrm>
          <a:prstGeom prst="rect">
            <a:avLst/>
          </a:prstGeom>
          <a:solidFill>
            <a:srgbClr val="30CAEF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15331229</a:t>
            </a:r>
            <a:endParaRPr kumimoji="1" lang="zh-CN" altLang="en-US" sz="1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7CC74B1-5F54-41DD-AF8C-044F10D698D9}"/>
              </a:ext>
            </a:extLst>
          </p:cNvPr>
          <p:cNvSpPr/>
          <p:nvPr/>
        </p:nvSpPr>
        <p:spPr>
          <a:xfrm>
            <a:off x="2427823" y="3075057"/>
            <a:ext cx="42883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4F5061"/>
                </a:solidFill>
              </a:rPr>
              <a:t>立方体实例化渲染</a:t>
            </a:r>
          </a:p>
        </p:txBody>
      </p:sp>
    </p:spTree>
    <p:extLst>
      <p:ext uri="{BB962C8B-B14F-4D97-AF65-F5344CB8AC3E}">
        <p14:creationId xmlns:p14="http://schemas.microsoft.com/office/powerpoint/2010/main" val="364957164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27F7C75-206E-41FA-B7A1-EE14AD1B1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" y="809625"/>
            <a:ext cx="7810500" cy="52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244079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1">
            <a:extLst>
              <a:ext uri="{FF2B5EF4-FFF2-40B4-BE49-F238E27FC236}">
                <a16:creationId xmlns:a16="http://schemas.microsoft.com/office/drawing/2014/main" id="{B054C25F-0667-49D8-8970-664B3B64BD74}"/>
              </a:ext>
            </a:extLst>
          </p:cNvPr>
          <p:cNvSpPr txBox="1"/>
          <p:nvPr/>
        </p:nvSpPr>
        <p:spPr>
          <a:xfrm>
            <a:off x="4133417" y="235980"/>
            <a:ext cx="877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4F506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吴博文</a:t>
            </a:r>
          </a:p>
        </p:txBody>
      </p:sp>
      <p:sp>
        <p:nvSpPr>
          <p:cNvPr id="7" name="TextBox 52">
            <a:extLst>
              <a:ext uri="{FF2B5EF4-FFF2-40B4-BE49-F238E27FC236}">
                <a16:creationId xmlns:a16="http://schemas.microsoft.com/office/drawing/2014/main" id="{7CC04439-D683-4AF4-9561-BD07B555C314}"/>
              </a:ext>
            </a:extLst>
          </p:cNvPr>
          <p:cNvSpPr txBox="1"/>
          <p:nvPr/>
        </p:nvSpPr>
        <p:spPr>
          <a:xfrm>
            <a:off x="4037238" y="652322"/>
            <a:ext cx="1069524" cy="307777"/>
          </a:xfrm>
          <a:prstGeom prst="rect">
            <a:avLst/>
          </a:prstGeom>
          <a:solidFill>
            <a:srgbClr val="30CAEF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15331310</a:t>
            </a:r>
            <a:endParaRPr kumimoji="1" lang="zh-CN" altLang="en-US" sz="1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3C44B1B-A38B-9C45-9B3E-F367786C4B4A}"/>
              </a:ext>
            </a:extLst>
          </p:cNvPr>
          <p:cNvSpPr/>
          <p:nvPr/>
        </p:nvSpPr>
        <p:spPr>
          <a:xfrm>
            <a:off x="305448" y="1112145"/>
            <a:ext cx="480131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4F5061"/>
                </a:solidFill>
              </a:rPr>
              <a:t>底层模块设计与实现</a:t>
            </a:r>
            <a:endParaRPr lang="en-US" altLang="zh-CN" sz="4000" b="1" dirty="0">
              <a:solidFill>
                <a:srgbClr val="4F5061"/>
              </a:solidFill>
            </a:endParaRPr>
          </a:p>
          <a:p>
            <a:pPr algn="ctr"/>
            <a:r>
              <a:rPr lang="zh-CN" altLang="en-US" sz="4000" b="1" dirty="0">
                <a:solidFill>
                  <a:srgbClr val="4F5061"/>
                </a:solidFill>
              </a:rPr>
              <a:t>方块增删改查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421DFDF-838D-D64A-8AFD-68CA43E01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7682" y="235980"/>
            <a:ext cx="2951789" cy="62725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AF10C23-2692-9A40-AFD6-15007BAC57E1}"/>
              </a:ext>
            </a:extLst>
          </p:cNvPr>
          <p:cNvSpPr txBox="1"/>
          <p:nvPr/>
        </p:nvSpPr>
        <p:spPr>
          <a:xfrm>
            <a:off x="451104" y="2999232"/>
            <a:ext cx="45594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zh-CN" altLang="en-US" dirty="0"/>
              <a:t>隐藏</a:t>
            </a:r>
            <a:r>
              <a:rPr kumimoji="1" lang="en-US" altLang="zh-CN" dirty="0"/>
              <a:t>OpenGL</a:t>
            </a:r>
            <a:r>
              <a:rPr kumimoji="1" lang="zh-CN" altLang="en-US" dirty="0"/>
              <a:t>的细节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对方块进行增删改查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构造了</a:t>
            </a:r>
            <a:r>
              <a:rPr kumimoji="1" lang="en-US" altLang="zh-CN" dirty="0" err="1"/>
              <a:t>BufferManager</a:t>
            </a:r>
            <a:r>
              <a:rPr kumimoji="1" lang="zh-CN" altLang="en-US" dirty="0"/>
              <a:t>，统一管理一块缓冲区</a:t>
            </a:r>
          </a:p>
        </p:txBody>
      </p:sp>
    </p:spTree>
    <p:extLst>
      <p:ext uri="{BB962C8B-B14F-4D97-AF65-F5344CB8AC3E}">
        <p14:creationId xmlns:p14="http://schemas.microsoft.com/office/powerpoint/2010/main" val="4101027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1">
            <a:extLst>
              <a:ext uri="{FF2B5EF4-FFF2-40B4-BE49-F238E27FC236}">
                <a16:creationId xmlns:a16="http://schemas.microsoft.com/office/drawing/2014/main" id="{B054C25F-0667-49D8-8970-664B3B64BD74}"/>
              </a:ext>
            </a:extLst>
          </p:cNvPr>
          <p:cNvSpPr txBox="1"/>
          <p:nvPr/>
        </p:nvSpPr>
        <p:spPr>
          <a:xfrm>
            <a:off x="4133417" y="235980"/>
            <a:ext cx="877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4F506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吴博文</a:t>
            </a:r>
          </a:p>
        </p:txBody>
      </p:sp>
      <p:sp>
        <p:nvSpPr>
          <p:cNvPr id="7" name="TextBox 52">
            <a:extLst>
              <a:ext uri="{FF2B5EF4-FFF2-40B4-BE49-F238E27FC236}">
                <a16:creationId xmlns:a16="http://schemas.microsoft.com/office/drawing/2014/main" id="{7CC04439-D683-4AF4-9561-BD07B555C314}"/>
              </a:ext>
            </a:extLst>
          </p:cNvPr>
          <p:cNvSpPr txBox="1"/>
          <p:nvPr/>
        </p:nvSpPr>
        <p:spPr>
          <a:xfrm>
            <a:off x="4037238" y="652322"/>
            <a:ext cx="1069524" cy="307777"/>
          </a:xfrm>
          <a:prstGeom prst="rect">
            <a:avLst/>
          </a:prstGeom>
          <a:solidFill>
            <a:srgbClr val="30CAEF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15331310</a:t>
            </a:r>
            <a:endParaRPr kumimoji="1" lang="zh-CN" altLang="en-US" sz="1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3C44B1B-A38B-9C45-9B3E-F367786C4B4A}"/>
              </a:ext>
            </a:extLst>
          </p:cNvPr>
          <p:cNvSpPr/>
          <p:nvPr/>
        </p:nvSpPr>
        <p:spPr>
          <a:xfrm>
            <a:off x="261845" y="1036122"/>
            <a:ext cx="377539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4F5061"/>
                </a:solidFill>
              </a:rPr>
              <a:t>撤销操作的实现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F10C23-2692-9A40-AFD6-15007BAC57E1}"/>
              </a:ext>
            </a:extLst>
          </p:cNvPr>
          <p:cNvSpPr txBox="1"/>
          <p:nvPr/>
        </p:nvSpPr>
        <p:spPr>
          <a:xfrm>
            <a:off x="426373" y="2769764"/>
            <a:ext cx="27557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抽象</a:t>
            </a:r>
            <a:r>
              <a:rPr kumimoji="1" lang="en-US" altLang="zh-CN" dirty="0"/>
              <a:t>Operation</a:t>
            </a:r>
            <a:r>
              <a:rPr kumimoji="1" lang="zh-CN" altLang="en-US" dirty="0"/>
              <a:t>，通过</a:t>
            </a:r>
            <a:r>
              <a:rPr kumimoji="1" lang="en-US" altLang="zh-CN" dirty="0"/>
              <a:t>lambda</a:t>
            </a:r>
            <a:r>
              <a:rPr kumimoji="1" lang="zh-CN" altLang="en-US" dirty="0"/>
              <a:t>表达式定义操作，将其保存至</a:t>
            </a:r>
            <a:r>
              <a:rPr kumimoji="1" lang="en-US" altLang="zh-CN" dirty="0"/>
              <a:t>stack</a:t>
            </a:r>
            <a:r>
              <a:rPr kumimoji="1" lang="zh-CN" altLang="en-US" dirty="0"/>
              <a:t>中，实现</a:t>
            </a:r>
            <a:r>
              <a:rPr kumimoji="1" lang="en-US" altLang="zh-CN" dirty="0"/>
              <a:t>undo</a:t>
            </a:r>
            <a:r>
              <a:rPr kumimoji="1" lang="zh-CN" altLang="en-US" dirty="0"/>
              <a:t> </a:t>
            </a:r>
            <a:r>
              <a:rPr kumimoji="1" lang="en-US" altLang="zh-CN" dirty="0"/>
              <a:t>redo</a:t>
            </a:r>
            <a:r>
              <a:rPr kumimoji="1" lang="zh-CN" altLang="en-US" dirty="0"/>
              <a:t>功能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D05C4DE-4BC1-1445-8EB6-EAEB26461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8143" y="1820031"/>
            <a:ext cx="5354270" cy="450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917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1">
            <a:extLst>
              <a:ext uri="{FF2B5EF4-FFF2-40B4-BE49-F238E27FC236}">
                <a16:creationId xmlns:a16="http://schemas.microsoft.com/office/drawing/2014/main" id="{B054C25F-0667-49D8-8970-664B3B64BD74}"/>
              </a:ext>
            </a:extLst>
          </p:cNvPr>
          <p:cNvSpPr txBox="1"/>
          <p:nvPr/>
        </p:nvSpPr>
        <p:spPr>
          <a:xfrm>
            <a:off x="4133417" y="235980"/>
            <a:ext cx="877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4F506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吴博文</a:t>
            </a:r>
          </a:p>
        </p:txBody>
      </p:sp>
      <p:sp>
        <p:nvSpPr>
          <p:cNvPr id="7" name="TextBox 52">
            <a:extLst>
              <a:ext uri="{FF2B5EF4-FFF2-40B4-BE49-F238E27FC236}">
                <a16:creationId xmlns:a16="http://schemas.microsoft.com/office/drawing/2014/main" id="{7CC04439-D683-4AF4-9561-BD07B555C314}"/>
              </a:ext>
            </a:extLst>
          </p:cNvPr>
          <p:cNvSpPr txBox="1"/>
          <p:nvPr/>
        </p:nvSpPr>
        <p:spPr>
          <a:xfrm>
            <a:off x="4037238" y="652322"/>
            <a:ext cx="1069524" cy="307777"/>
          </a:xfrm>
          <a:prstGeom prst="rect">
            <a:avLst/>
          </a:prstGeom>
          <a:solidFill>
            <a:srgbClr val="30CAEF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15331310</a:t>
            </a:r>
            <a:endParaRPr kumimoji="1" lang="zh-CN" altLang="en-US" sz="1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3C44B1B-A38B-9C45-9B3E-F367786C4B4A}"/>
              </a:ext>
            </a:extLst>
          </p:cNvPr>
          <p:cNvSpPr/>
          <p:nvPr/>
        </p:nvSpPr>
        <p:spPr>
          <a:xfrm>
            <a:off x="518328" y="1036122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4F5061"/>
                </a:solidFill>
              </a:rPr>
              <a:t>模型导入导出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F10C23-2692-9A40-AFD6-15007BAC57E1}"/>
              </a:ext>
            </a:extLst>
          </p:cNvPr>
          <p:cNvSpPr txBox="1"/>
          <p:nvPr/>
        </p:nvSpPr>
        <p:spPr>
          <a:xfrm>
            <a:off x="518328" y="2256886"/>
            <a:ext cx="3462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将</a:t>
            </a:r>
            <a:r>
              <a:rPr kumimoji="1" lang="en-US" altLang="zh-CN" dirty="0" err="1"/>
              <a:t>CubeManager</a:t>
            </a:r>
            <a:r>
              <a:rPr kumimoji="1" lang="zh-CN" altLang="en-US" dirty="0"/>
              <a:t>序列化、反序列化，实现模型导入导出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C5B2BEE-EF42-7E4D-8F52-92896FC2F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544" y="3145536"/>
            <a:ext cx="6098488" cy="34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55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0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71979" y="2436883"/>
            <a:ext cx="4200041" cy="1138773"/>
          </a:xfrm>
          <a:prstGeom prst="rect">
            <a:avLst/>
          </a:prstGeom>
          <a:noFill/>
          <a:effectLst>
            <a:outerShdw blurRad="50800" dist="762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kumimoji="1" lang="en-US" altLang="zh-CN" sz="2400" dirty="0">
              <a:solidFill>
                <a:srgbClr val="BDBDBD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CN" altLang="en-US" sz="4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项目灵感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63EBAC89-DEEC-43E2-9A4D-6ED214013E24}"/>
              </a:ext>
            </a:extLst>
          </p:cNvPr>
          <p:cNvSpPr txBox="1"/>
          <p:nvPr/>
        </p:nvSpPr>
        <p:spPr>
          <a:xfrm>
            <a:off x="3477493" y="3575656"/>
            <a:ext cx="2189015" cy="461665"/>
          </a:xfrm>
          <a:prstGeom prst="rect">
            <a:avLst/>
          </a:prstGeom>
          <a:solidFill>
            <a:srgbClr val="30CAEF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400" b="1" dirty="0">
                <a:solidFill>
                  <a:srgbClr val="FFFEEF"/>
                </a:solidFill>
                <a:latin typeface="Microsoft YaHei" charset="-122"/>
                <a:ea typeface="Microsoft YaHei" charset="-122"/>
                <a:cs typeface="Microsoft YaHei" charset="-122"/>
              </a:rPr>
              <a:t>灵感来源介绍</a:t>
            </a:r>
          </a:p>
        </p:txBody>
      </p:sp>
    </p:spTree>
    <p:extLst>
      <p:ext uri="{BB962C8B-B14F-4D97-AF65-F5344CB8AC3E}">
        <p14:creationId xmlns:p14="http://schemas.microsoft.com/office/powerpoint/2010/main" val="1868031524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1">
            <a:extLst>
              <a:ext uri="{FF2B5EF4-FFF2-40B4-BE49-F238E27FC236}">
                <a16:creationId xmlns:a16="http://schemas.microsoft.com/office/drawing/2014/main" id="{9E31F109-0AFA-46F7-BA56-3C905B713D5A}"/>
              </a:ext>
            </a:extLst>
          </p:cNvPr>
          <p:cNvSpPr txBox="1"/>
          <p:nvPr/>
        </p:nvSpPr>
        <p:spPr>
          <a:xfrm>
            <a:off x="4133417" y="235980"/>
            <a:ext cx="877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4F506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徐海洋</a:t>
            </a:r>
          </a:p>
        </p:txBody>
      </p:sp>
      <p:sp>
        <p:nvSpPr>
          <p:cNvPr id="5" name="TextBox 52">
            <a:extLst>
              <a:ext uri="{FF2B5EF4-FFF2-40B4-BE49-F238E27FC236}">
                <a16:creationId xmlns:a16="http://schemas.microsoft.com/office/drawing/2014/main" id="{62C251B9-7A50-4A94-8B00-092A3D09CE4C}"/>
              </a:ext>
            </a:extLst>
          </p:cNvPr>
          <p:cNvSpPr txBox="1"/>
          <p:nvPr/>
        </p:nvSpPr>
        <p:spPr>
          <a:xfrm>
            <a:off x="4037238" y="652322"/>
            <a:ext cx="1069524" cy="307777"/>
          </a:xfrm>
          <a:prstGeom prst="rect">
            <a:avLst/>
          </a:prstGeom>
          <a:solidFill>
            <a:srgbClr val="30CAEF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15331335</a:t>
            </a:r>
            <a:endParaRPr kumimoji="1" lang="zh-CN" altLang="en-US" sz="1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7CC74B1-5F54-41DD-AF8C-044F10D698D9}"/>
              </a:ext>
            </a:extLst>
          </p:cNvPr>
          <p:cNvSpPr/>
          <p:nvPr/>
        </p:nvSpPr>
        <p:spPr>
          <a:xfrm>
            <a:off x="3453744" y="3075057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4F5061"/>
                </a:solidFill>
              </a:rPr>
              <a:t>织物模拟</a:t>
            </a:r>
          </a:p>
        </p:txBody>
      </p:sp>
    </p:spTree>
    <p:extLst>
      <p:ext uri="{BB962C8B-B14F-4D97-AF65-F5344CB8AC3E}">
        <p14:creationId xmlns:p14="http://schemas.microsoft.com/office/powerpoint/2010/main" val="79071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1">
            <a:extLst>
              <a:ext uri="{FF2B5EF4-FFF2-40B4-BE49-F238E27FC236}">
                <a16:creationId xmlns:a16="http://schemas.microsoft.com/office/drawing/2014/main" id="{9E31F109-0AFA-46F7-BA56-3C905B713D5A}"/>
              </a:ext>
            </a:extLst>
          </p:cNvPr>
          <p:cNvSpPr txBox="1"/>
          <p:nvPr/>
        </p:nvSpPr>
        <p:spPr>
          <a:xfrm>
            <a:off x="4133416" y="235980"/>
            <a:ext cx="877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4F5061"/>
                </a:solidFill>
                <a:latin typeface="Microsoft YaHei" charset="-122"/>
                <a:ea typeface="Microsoft YaHei" charset="-122"/>
                <a:cs typeface="Microsoft YaHei" charset="-122"/>
              </a:rPr>
              <a:t>邱兆丰</a:t>
            </a:r>
          </a:p>
        </p:txBody>
      </p:sp>
      <p:sp>
        <p:nvSpPr>
          <p:cNvPr id="5" name="TextBox 52">
            <a:extLst>
              <a:ext uri="{FF2B5EF4-FFF2-40B4-BE49-F238E27FC236}">
                <a16:creationId xmlns:a16="http://schemas.microsoft.com/office/drawing/2014/main" id="{62C251B9-7A50-4A94-8B00-092A3D09CE4C}"/>
              </a:ext>
            </a:extLst>
          </p:cNvPr>
          <p:cNvSpPr txBox="1"/>
          <p:nvPr/>
        </p:nvSpPr>
        <p:spPr>
          <a:xfrm>
            <a:off x="4037238" y="652322"/>
            <a:ext cx="1069524" cy="307777"/>
          </a:xfrm>
          <a:prstGeom prst="rect">
            <a:avLst/>
          </a:prstGeom>
          <a:solidFill>
            <a:srgbClr val="30CAEF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15331260</a:t>
            </a:r>
            <a:endParaRPr kumimoji="1" lang="zh-CN" altLang="en-US" sz="1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7CC74B1-5F54-41DD-AF8C-044F10D698D9}"/>
              </a:ext>
            </a:extLst>
          </p:cNvPr>
          <p:cNvSpPr/>
          <p:nvPr/>
        </p:nvSpPr>
        <p:spPr>
          <a:xfrm>
            <a:off x="3044979" y="3075057"/>
            <a:ext cx="305404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4000" dirty="0">
                <a:solidFill>
                  <a:srgbClr val="4F5061"/>
                </a:solidFill>
              </a:rPr>
              <a:t>GUI</a:t>
            </a:r>
            <a:r>
              <a:rPr kumimoji="1" lang="zh-CN" altLang="en-US" sz="4000" dirty="0">
                <a:solidFill>
                  <a:srgbClr val="4F5061"/>
                </a:solidFill>
              </a:rPr>
              <a:t>设计实现</a:t>
            </a:r>
            <a:endParaRPr kumimoji="1" lang="en-US" altLang="zh-CN" sz="4000" dirty="0">
              <a:solidFill>
                <a:srgbClr val="4F50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819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EA5B6CB-ADFB-485D-B74C-9E812427F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706839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1B74434-CD54-4BA5-820E-8B120B86C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421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0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71979" y="2436883"/>
            <a:ext cx="4200041" cy="1138773"/>
          </a:xfrm>
          <a:prstGeom prst="rect">
            <a:avLst/>
          </a:prstGeom>
          <a:noFill/>
          <a:effectLst>
            <a:outerShdw blurRad="50800" dist="762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kumimoji="1" lang="en-US" altLang="zh-CN" sz="2400" dirty="0">
              <a:solidFill>
                <a:srgbClr val="BDBDBD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CN" altLang="en-US" sz="4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接下来的计划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63EBAC89-DEEC-43E2-9A4D-6ED214013E24}"/>
              </a:ext>
            </a:extLst>
          </p:cNvPr>
          <p:cNvSpPr txBox="1"/>
          <p:nvPr/>
        </p:nvSpPr>
        <p:spPr>
          <a:xfrm>
            <a:off x="2856226" y="3563491"/>
            <a:ext cx="3431546" cy="461665"/>
          </a:xfrm>
          <a:prstGeom prst="rect">
            <a:avLst/>
          </a:prstGeom>
          <a:solidFill>
            <a:srgbClr val="30CAEF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400" b="1" dirty="0">
                <a:solidFill>
                  <a:srgbClr val="FFFEEF"/>
                </a:solidFill>
                <a:latin typeface="Microsoft YaHei" charset="-122"/>
                <a:ea typeface="Microsoft YaHei" charset="-122"/>
                <a:cs typeface="Microsoft YaHei" charset="-122"/>
              </a:rPr>
              <a:t>离成品还有一定距离</a:t>
            </a:r>
            <a:r>
              <a:rPr kumimoji="1" lang="en-US" altLang="zh-CN" sz="2400" b="1" dirty="0">
                <a:solidFill>
                  <a:srgbClr val="FFFEEF"/>
                </a:solidFill>
                <a:latin typeface="Microsoft YaHei" charset="-122"/>
                <a:ea typeface="Microsoft YaHei" charset="-122"/>
                <a:cs typeface="Microsoft YaHei" charset="-122"/>
              </a:rPr>
              <a:t>~</a:t>
            </a:r>
            <a:endParaRPr kumimoji="1" lang="zh-CN" altLang="en-US" sz="2400" b="1" dirty="0">
              <a:solidFill>
                <a:srgbClr val="FFFEEF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7257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0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71979" y="2436883"/>
            <a:ext cx="4200041" cy="1138773"/>
          </a:xfrm>
          <a:prstGeom prst="rect">
            <a:avLst/>
          </a:prstGeom>
          <a:noFill/>
          <a:effectLst>
            <a:outerShdw blurRad="50800" dist="762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kumimoji="1" lang="en-US" altLang="zh-CN" sz="2400" dirty="0">
              <a:solidFill>
                <a:srgbClr val="BDBDBD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en-US" altLang="zh-CN" sz="4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Q&amp;A</a:t>
            </a:r>
            <a:endParaRPr kumimoji="1" lang="zh-CN" altLang="en-US" sz="4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63EBAC89-DEEC-43E2-9A4D-6ED214013E24}"/>
              </a:ext>
            </a:extLst>
          </p:cNvPr>
          <p:cNvSpPr txBox="1"/>
          <p:nvPr/>
        </p:nvSpPr>
        <p:spPr>
          <a:xfrm>
            <a:off x="3829045" y="3575656"/>
            <a:ext cx="1485910" cy="461665"/>
          </a:xfrm>
          <a:prstGeom prst="rect">
            <a:avLst/>
          </a:prstGeom>
          <a:solidFill>
            <a:srgbClr val="30CAEF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rgbClr val="FFFEEF"/>
                </a:solidFill>
                <a:latin typeface="Microsoft YaHei" charset="-122"/>
                <a:ea typeface="Microsoft YaHei" charset="-122"/>
                <a:cs typeface="Microsoft YaHei" charset="-122"/>
              </a:rPr>
              <a:t>END</a:t>
            </a:r>
            <a:endParaRPr kumimoji="1" lang="zh-CN" altLang="en-US" sz="2400" b="1" dirty="0">
              <a:solidFill>
                <a:srgbClr val="FFFEEF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638198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8CA3437-921C-4D20-852E-6A69CC546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45B30FF-260C-41E3-87F0-D8673BD4FA91}"/>
              </a:ext>
            </a:extLst>
          </p:cNvPr>
          <p:cNvSpPr/>
          <p:nvPr/>
        </p:nvSpPr>
        <p:spPr>
          <a:xfrm>
            <a:off x="1570055" y="2367171"/>
            <a:ext cx="6003890" cy="21236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4400" b="1" dirty="0">
                <a:solidFill>
                  <a:schemeClr val="bg1"/>
                </a:solidFill>
              </a:rPr>
              <a:t>MagicaVoxel</a:t>
            </a:r>
          </a:p>
          <a:p>
            <a:pPr algn="ctr"/>
            <a:r>
              <a:rPr kumimoji="1" lang="zh-CN" altLang="en-US" sz="4400" b="1" dirty="0">
                <a:solidFill>
                  <a:schemeClr val="bg1"/>
                </a:solidFill>
              </a:rPr>
              <a:t>一个允许用户自行设计方块世界的图形软件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796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386C8D3-3299-421C-BEDF-A45BD29DF909}"/>
              </a:ext>
            </a:extLst>
          </p:cNvPr>
          <p:cNvSpPr txBox="1"/>
          <p:nvPr/>
        </p:nvSpPr>
        <p:spPr>
          <a:xfrm>
            <a:off x="1778558" y="2767280"/>
            <a:ext cx="55868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4F5061"/>
                </a:solidFill>
              </a:rPr>
              <a:t>将创造的能力交给用户</a:t>
            </a:r>
            <a:endParaRPr lang="en-US" altLang="zh-CN" sz="4000" b="1" dirty="0">
              <a:solidFill>
                <a:srgbClr val="4F5061"/>
              </a:solidFill>
            </a:endParaRPr>
          </a:p>
          <a:p>
            <a:pPr algn="ctr"/>
            <a:r>
              <a:rPr lang="zh-CN" altLang="en-US" sz="4000" b="1" dirty="0">
                <a:solidFill>
                  <a:srgbClr val="4F5061"/>
                </a:solidFill>
              </a:rPr>
              <a:t>更为有趣！</a:t>
            </a:r>
            <a:endParaRPr lang="en-US" altLang="zh-CN" sz="4000" b="1" dirty="0">
              <a:solidFill>
                <a:srgbClr val="4F50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670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3045F1E6-F84F-4914-A66B-CC5BBBFE6D59}"/>
              </a:ext>
            </a:extLst>
          </p:cNvPr>
          <p:cNvGrpSpPr/>
          <p:nvPr/>
        </p:nvGrpSpPr>
        <p:grpSpPr>
          <a:xfrm>
            <a:off x="1924733" y="1191264"/>
            <a:ext cx="5294534" cy="3947165"/>
            <a:chOff x="1839503" y="1643439"/>
            <a:chExt cx="5294534" cy="3947165"/>
          </a:xfrm>
        </p:grpSpPr>
        <p:sp>
          <p:nvSpPr>
            <p:cNvPr id="4" name="TextBox 8">
              <a:extLst>
                <a:ext uri="{FF2B5EF4-FFF2-40B4-BE49-F238E27FC236}">
                  <a16:creationId xmlns:a16="http://schemas.microsoft.com/office/drawing/2014/main" id="{CF3F42FA-0780-4603-B001-339C2C508E4D}"/>
                </a:ext>
              </a:extLst>
            </p:cNvPr>
            <p:cNvSpPr txBox="1"/>
            <p:nvPr/>
          </p:nvSpPr>
          <p:spPr>
            <a:xfrm>
              <a:off x="1839503" y="4944273"/>
              <a:ext cx="52945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3600" b="1" dirty="0">
                  <a:solidFill>
                    <a:srgbClr val="4F5061"/>
                  </a:solidFill>
                  <a:latin typeface="Hobo Std" charset="0"/>
                  <a:ea typeface="Hobo Std" charset="0"/>
                  <a:cs typeface="Hobo Std" charset="0"/>
                </a:rPr>
                <a:t>MineCube</a:t>
              </a:r>
              <a:endParaRPr kumimoji="1" lang="zh-CN" altLang="en-US" sz="3600" b="1" dirty="0">
                <a:solidFill>
                  <a:srgbClr val="4F5061"/>
                </a:solidFill>
                <a:latin typeface="Hobo Std" charset="0"/>
                <a:ea typeface="Hobo Std" charset="0"/>
                <a:cs typeface="Hobo Std" charset="0"/>
              </a:endParaRPr>
            </a:p>
          </p:txBody>
        </p:sp>
        <p:pic>
          <p:nvPicPr>
            <p:cNvPr id="5" name="Picture 9">
              <a:extLst>
                <a:ext uri="{FF2B5EF4-FFF2-40B4-BE49-F238E27FC236}">
                  <a16:creationId xmlns:a16="http://schemas.microsoft.com/office/drawing/2014/main" id="{3100CBA7-7263-441E-AF77-CCDEFF67E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51309" y="1643439"/>
              <a:ext cx="2670923" cy="3091743"/>
            </a:xfrm>
            <a:prstGeom prst="rect">
              <a:avLst/>
            </a:prstGeom>
          </p:spPr>
        </p:pic>
      </p:grpSp>
      <p:sp>
        <p:nvSpPr>
          <p:cNvPr id="8" name="TextBox 4">
            <a:extLst>
              <a:ext uri="{FF2B5EF4-FFF2-40B4-BE49-F238E27FC236}">
                <a16:creationId xmlns:a16="http://schemas.microsoft.com/office/drawing/2014/main" id="{B9623183-7772-4EBF-9F8A-602BCE194A0C}"/>
              </a:ext>
            </a:extLst>
          </p:cNvPr>
          <p:cNvSpPr txBox="1"/>
          <p:nvPr/>
        </p:nvSpPr>
        <p:spPr>
          <a:xfrm>
            <a:off x="3687935" y="5138429"/>
            <a:ext cx="1768129" cy="369332"/>
          </a:xfrm>
          <a:prstGeom prst="rect">
            <a:avLst/>
          </a:prstGeom>
          <a:solidFill>
            <a:srgbClr val="30CAE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体素制作工具</a:t>
            </a:r>
          </a:p>
        </p:txBody>
      </p:sp>
    </p:spTree>
    <p:extLst>
      <p:ext uri="{BB962C8B-B14F-4D97-AF65-F5344CB8AC3E}">
        <p14:creationId xmlns:p14="http://schemas.microsoft.com/office/powerpoint/2010/main" val="191328471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A54EEC0-2574-4EBC-A4F1-E77BFEA2B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380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A54EEC0-2574-4EBC-A4F1-E77BFEA2B5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BCB1CD4F-4FC9-40DD-AC44-9B2DAB69451D}"/>
              </a:ext>
            </a:extLst>
          </p:cNvPr>
          <p:cNvSpPr txBox="1"/>
          <p:nvPr/>
        </p:nvSpPr>
        <p:spPr>
          <a:xfrm>
            <a:off x="2471979" y="2367171"/>
            <a:ext cx="4200041" cy="2123658"/>
          </a:xfrm>
          <a:prstGeom prst="rect">
            <a:avLst/>
          </a:prstGeom>
          <a:noFill/>
          <a:effectLst>
            <a:outerShdw blurRad="50800" dist="762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下面让我们直接打开程序进行更详细的展示</a:t>
            </a:r>
          </a:p>
        </p:txBody>
      </p:sp>
    </p:spTree>
    <p:extLst>
      <p:ext uri="{BB962C8B-B14F-4D97-AF65-F5344CB8AC3E}">
        <p14:creationId xmlns:p14="http://schemas.microsoft.com/office/powerpoint/2010/main" val="1045679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0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71979" y="2436883"/>
            <a:ext cx="4200041" cy="1138773"/>
          </a:xfrm>
          <a:prstGeom prst="rect">
            <a:avLst/>
          </a:prstGeom>
          <a:noFill/>
          <a:effectLst>
            <a:outerShdw blurRad="50800" dist="762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kumimoji="1" lang="en-US" altLang="zh-CN" sz="2400" dirty="0">
              <a:solidFill>
                <a:srgbClr val="BDBDBD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CN" altLang="en-US" sz="4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分工及难点讲解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63EBAC89-DEEC-43E2-9A4D-6ED214013E24}"/>
              </a:ext>
            </a:extLst>
          </p:cNvPr>
          <p:cNvSpPr txBox="1"/>
          <p:nvPr/>
        </p:nvSpPr>
        <p:spPr>
          <a:xfrm>
            <a:off x="2607513" y="3575656"/>
            <a:ext cx="4064507" cy="461665"/>
          </a:xfrm>
          <a:prstGeom prst="rect">
            <a:avLst/>
          </a:prstGeom>
          <a:solidFill>
            <a:srgbClr val="30CAEF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400" b="1" dirty="0">
                <a:solidFill>
                  <a:srgbClr val="FFFEEF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不同工作造成的困难解析</a:t>
            </a:r>
          </a:p>
        </p:txBody>
      </p:sp>
    </p:spTree>
    <p:extLst>
      <p:ext uri="{BB962C8B-B14F-4D97-AF65-F5344CB8AC3E}">
        <p14:creationId xmlns:p14="http://schemas.microsoft.com/office/powerpoint/2010/main" val="2607482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0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2661593" y="171386"/>
            <a:ext cx="38208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团队成员及当前分工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3796994" y="946623"/>
            <a:ext cx="1550012" cy="1382160"/>
            <a:chOff x="4121975" y="472901"/>
            <a:chExt cx="900050" cy="802583"/>
          </a:xfrm>
        </p:grpSpPr>
        <p:sp>
          <p:nvSpPr>
            <p:cNvPr id="25" name="TextBox 24"/>
            <p:cNvSpPr txBox="1"/>
            <p:nvPr/>
          </p:nvSpPr>
          <p:spPr>
            <a:xfrm>
              <a:off x="4121975" y="998485"/>
              <a:ext cx="9000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200" b="1" dirty="0">
                  <a:solidFill>
                    <a:srgbClr val="FFFFFF"/>
                  </a:solidFill>
                  <a:latin typeface="Hobo Std" charset="0"/>
                  <a:ea typeface="Hobo Std" charset="0"/>
                  <a:cs typeface="Hobo Std" charset="0"/>
                </a:rPr>
                <a:t>MineCube</a:t>
              </a:r>
              <a:endParaRPr kumimoji="1" lang="zh-CN" altLang="en-US" sz="1200" b="1" dirty="0">
                <a:solidFill>
                  <a:srgbClr val="FFFFFF"/>
                </a:solidFill>
                <a:latin typeface="Hobo Std" charset="0"/>
                <a:ea typeface="Hobo Std" charset="0"/>
                <a:cs typeface="Hobo Std" charset="0"/>
              </a:endParaRPr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4977" y="472901"/>
              <a:ext cx="454046" cy="525584"/>
            </a:xfrm>
            <a:prstGeom prst="rect">
              <a:avLst/>
            </a:prstGeom>
          </p:spPr>
        </p:pic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D3051D87-617B-41E6-BADA-8F7BAF444A99}"/>
              </a:ext>
            </a:extLst>
          </p:cNvPr>
          <p:cNvGrpSpPr/>
          <p:nvPr/>
        </p:nvGrpSpPr>
        <p:grpSpPr>
          <a:xfrm>
            <a:off x="851193" y="2233077"/>
            <a:ext cx="7403514" cy="479104"/>
            <a:chOff x="847216" y="2233077"/>
            <a:chExt cx="7403514" cy="948234"/>
          </a:xfrm>
        </p:grpSpPr>
        <p:sp>
          <p:nvSpPr>
            <p:cNvPr id="31" name="Rounded Rectangle 30"/>
            <p:cNvSpPr/>
            <p:nvPr/>
          </p:nvSpPr>
          <p:spPr>
            <a:xfrm flipV="1">
              <a:off x="847216" y="2632157"/>
              <a:ext cx="3710757" cy="126616"/>
            </a:xfrm>
            <a:prstGeom prst="roundRect">
              <a:avLst/>
            </a:prstGeom>
            <a:solidFill>
              <a:srgbClr val="30C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Rounded Rectangle 32"/>
            <p:cNvSpPr/>
            <p:nvPr/>
          </p:nvSpPr>
          <p:spPr>
            <a:xfrm flipV="1">
              <a:off x="4557973" y="2632157"/>
              <a:ext cx="3692757" cy="126616"/>
            </a:xfrm>
            <a:prstGeom prst="roundRect">
              <a:avLst/>
            </a:prstGeom>
            <a:solidFill>
              <a:srgbClr val="30C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Rounded Rectangle 36"/>
            <p:cNvSpPr/>
            <p:nvPr/>
          </p:nvSpPr>
          <p:spPr>
            <a:xfrm flipH="1">
              <a:off x="847216" y="2685573"/>
              <a:ext cx="72000" cy="479104"/>
            </a:xfrm>
            <a:prstGeom prst="roundRect">
              <a:avLst/>
            </a:prstGeom>
            <a:solidFill>
              <a:srgbClr val="30C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Rounded Rectangle 38"/>
            <p:cNvSpPr/>
            <p:nvPr/>
          </p:nvSpPr>
          <p:spPr>
            <a:xfrm flipH="1">
              <a:off x="8178730" y="2685573"/>
              <a:ext cx="72000" cy="479104"/>
            </a:xfrm>
            <a:prstGeom prst="roundRect">
              <a:avLst/>
            </a:prstGeom>
            <a:solidFill>
              <a:srgbClr val="30C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Rounded Rectangle 39"/>
            <p:cNvSpPr/>
            <p:nvPr/>
          </p:nvSpPr>
          <p:spPr>
            <a:xfrm flipH="1">
              <a:off x="4536000" y="2702207"/>
              <a:ext cx="72000" cy="479104"/>
            </a:xfrm>
            <a:prstGeom prst="roundRect">
              <a:avLst/>
            </a:prstGeom>
            <a:solidFill>
              <a:srgbClr val="30C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41" name="Rounded Rectangle 40"/>
            <p:cNvSpPr/>
            <p:nvPr/>
          </p:nvSpPr>
          <p:spPr>
            <a:xfrm flipH="1">
              <a:off x="2734637" y="2692370"/>
              <a:ext cx="72000" cy="479104"/>
            </a:xfrm>
            <a:prstGeom prst="roundRect">
              <a:avLst/>
            </a:prstGeom>
            <a:solidFill>
              <a:srgbClr val="30C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Rounded Rectangle 41"/>
            <p:cNvSpPr/>
            <p:nvPr/>
          </p:nvSpPr>
          <p:spPr>
            <a:xfrm flipH="1">
              <a:off x="6391394" y="2699198"/>
              <a:ext cx="72000" cy="479104"/>
            </a:xfrm>
            <a:prstGeom prst="roundRect">
              <a:avLst/>
            </a:prstGeom>
            <a:solidFill>
              <a:srgbClr val="30C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Rounded Rectangle 39">
              <a:extLst>
                <a:ext uri="{FF2B5EF4-FFF2-40B4-BE49-F238E27FC236}">
                  <a16:creationId xmlns:a16="http://schemas.microsoft.com/office/drawing/2014/main" id="{E54D1F43-7A66-40B2-BA80-00317270CE87}"/>
                </a:ext>
              </a:extLst>
            </p:cNvPr>
            <p:cNvSpPr/>
            <p:nvPr/>
          </p:nvSpPr>
          <p:spPr>
            <a:xfrm flipH="1">
              <a:off x="4535999" y="2233077"/>
              <a:ext cx="71999" cy="479105"/>
            </a:xfrm>
            <a:prstGeom prst="roundRect">
              <a:avLst/>
            </a:prstGeom>
            <a:solidFill>
              <a:srgbClr val="30CA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5F46E549-49AE-48FF-8278-45C3EF3A6694}"/>
              </a:ext>
            </a:extLst>
          </p:cNvPr>
          <p:cNvGrpSpPr/>
          <p:nvPr/>
        </p:nvGrpSpPr>
        <p:grpSpPr>
          <a:xfrm>
            <a:off x="80008" y="2874405"/>
            <a:ext cx="8960193" cy="2601655"/>
            <a:chOff x="80008" y="2874405"/>
            <a:chExt cx="8960193" cy="2601655"/>
          </a:xfrm>
        </p:grpSpPr>
        <p:sp>
          <p:nvSpPr>
            <p:cNvPr id="54" name="TextBox 53"/>
            <p:cNvSpPr txBox="1"/>
            <p:nvPr/>
          </p:nvSpPr>
          <p:spPr>
            <a:xfrm>
              <a:off x="80008" y="3721734"/>
              <a:ext cx="16376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dirty="0">
                  <a:solidFill>
                    <a:schemeClr val="bg1"/>
                  </a:solidFill>
                </a:rPr>
                <a:t>Camera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实现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en-US" altLang="zh-CN" dirty="0">
                  <a:solidFill>
                    <a:schemeClr val="bg1"/>
                  </a:solidFill>
                </a:rPr>
                <a:t>Shader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实现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en-US" altLang="zh-CN" dirty="0">
                  <a:solidFill>
                    <a:schemeClr val="bg1"/>
                  </a:solidFill>
                </a:rPr>
                <a:t>Shading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实现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交互实现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en-US" altLang="zh-CN" dirty="0">
                  <a:solidFill>
                    <a:schemeClr val="bg1"/>
                  </a:solidFill>
                </a:rPr>
                <a:t>3D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拾取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en-US" altLang="zh-CN" dirty="0">
                  <a:solidFill>
                    <a:schemeClr val="bg1"/>
                  </a:solidFill>
                </a:rPr>
                <a:t>CRUD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操作</a:t>
              </a:r>
              <a:endParaRPr kumimoji="1" lang="en-US" altLang="zh-CN" dirty="0">
                <a:solidFill>
                  <a:schemeClr val="bg1"/>
                </a:solidFill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F579C282-E25E-4FFE-B2A1-E1F882B53B05}"/>
                </a:ext>
              </a:extLst>
            </p:cNvPr>
            <p:cNvGrpSpPr/>
            <p:nvPr/>
          </p:nvGrpSpPr>
          <p:grpSpPr>
            <a:xfrm>
              <a:off x="451784" y="2874405"/>
              <a:ext cx="8221382" cy="369332"/>
              <a:chOff x="833047" y="2779021"/>
              <a:chExt cx="7412500" cy="369332"/>
            </a:xfrm>
          </p:grpSpPr>
          <p:sp>
            <p:nvSpPr>
              <p:cNvPr id="34" name="TextBox 33"/>
              <p:cNvSpPr txBox="1"/>
              <p:nvPr/>
            </p:nvSpPr>
            <p:spPr>
              <a:xfrm>
                <a:off x="4152665" y="2779021"/>
                <a:ext cx="7908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dirty="0">
                    <a:solidFill>
                      <a:srgbClr val="FFFFFF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吴博文</a:t>
                </a: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5829333" y="2779021"/>
                <a:ext cx="7908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dirty="0">
                    <a:solidFill>
                      <a:srgbClr val="FFFFFF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徐海洋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2535691" y="2779021"/>
                <a:ext cx="7908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dirty="0">
                    <a:solidFill>
                      <a:srgbClr val="FFFFFF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罗剑杰</a:t>
                </a: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833047" y="2779021"/>
                <a:ext cx="7908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dirty="0">
                    <a:solidFill>
                      <a:srgbClr val="FFFFFF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王治鋆</a:t>
                </a: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7454686" y="2779021"/>
                <a:ext cx="7908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zh-CN" altLang="en-US" dirty="0">
                    <a:solidFill>
                      <a:srgbClr val="FFFFFF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邱兆丰</a:t>
                </a: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5AF722B1-6425-4CBE-848C-1CDA55D4EB63}"/>
                </a:ext>
              </a:extLst>
            </p:cNvPr>
            <p:cNvGrpSpPr/>
            <p:nvPr/>
          </p:nvGrpSpPr>
          <p:grpSpPr>
            <a:xfrm>
              <a:off x="348493" y="3290747"/>
              <a:ext cx="8397730" cy="307777"/>
              <a:chOff x="339598" y="3685953"/>
              <a:chExt cx="7587993" cy="307777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3676255" y="3685953"/>
                <a:ext cx="966397" cy="307777"/>
              </a:xfrm>
              <a:prstGeom prst="rect">
                <a:avLst/>
              </a:prstGeom>
              <a:solidFill>
                <a:srgbClr val="30CAEF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400" b="1" dirty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15331310</a:t>
                </a:r>
                <a:endParaRPr kumimoji="1" lang="zh-CN" altLang="en-US" sz="1400" b="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353188" y="3685953"/>
                <a:ext cx="966397" cy="307777"/>
              </a:xfrm>
              <a:prstGeom prst="rect">
                <a:avLst/>
              </a:prstGeom>
              <a:solidFill>
                <a:srgbClr val="30CAEF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400" b="1" dirty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15331335</a:t>
                </a:r>
                <a:endParaRPr kumimoji="1" lang="zh-CN" altLang="en-US" sz="1400" b="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2042278" y="3685953"/>
                <a:ext cx="966397" cy="307777"/>
              </a:xfrm>
              <a:prstGeom prst="rect">
                <a:avLst/>
              </a:prstGeom>
              <a:solidFill>
                <a:srgbClr val="30CAEF"/>
              </a:solidFill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zh-CN" sz="1400" b="1" dirty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15331229</a:t>
                </a:r>
                <a:endParaRPr kumimoji="1" lang="zh-CN" altLang="en-US" sz="1400" b="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39598" y="3685953"/>
                <a:ext cx="966397" cy="307777"/>
              </a:xfrm>
              <a:prstGeom prst="rect">
                <a:avLst/>
              </a:prstGeom>
              <a:solidFill>
                <a:srgbClr val="30CAEF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400" b="1" dirty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15331304</a:t>
                </a:r>
                <a:endParaRPr kumimoji="1" lang="zh-CN" altLang="en-US" sz="1400" b="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6961194" y="3685953"/>
                <a:ext cx="966397" cy="307777"/>
              </a:xfrm>
              <a:prstGeom prst="rect">
                <a:avLst/>
              </a:prstGeom>
              <a:solidFill>
                <a:srgbClr val="30CAEF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1400" b="1" dirty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15331260</a:t>
                </a:r>
                <a:endParaRPr kumimoji="1" lang="zh-CN" altLang="en-US" sz="1400" b="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sp>
          <p:nvSpPr>
            <p:cNvPr id="38" name="TextBox 53">
              <a:extLst>
                <a:ext uri="{FF2B5EF4-FFF2-40B4-BE49-F238E27FC236}">
                  <a16:creationId xmlns:a16="http://schemas.microsoft.com/office/drawing/2014/main" id="{BCB5BAC1-2561-4D3D-89A8-FFFE99C303A7}"/>
                </a:ext>
              </a:extLst>
            </p:cNvPr>
            <p:cNvSpPr txBox="1"/>
            <p:nvPr/>
          </p:nvSpPr>
          <p:spPr>
            <a:xfrm>
              <a:off x="1969522" y="3721734"/>
              <a:ext cx="16376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dirty="0" err="1">
                  <a:solidFill>
                    <a:schemeClr val="bg1"/>
                  </a:solidFill>
                </a:rPr>
                <a:t>Cmake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配置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en-US" altLang="zh-CN" dirty="0">
                  <a:solidFill>
                    <a:schemeClr val="bg1"/>
                  </a:solidFill>
                </a:rPr>
                <a:t>Shadow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实现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重构着色器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底层框架设计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实例化渲染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en-US" altLang="zh-CN" dirty="0">
                  <a:solidFill>
                    <a:schemeClr val="bg1"/>
                  </a:solidFill>
                </a:rPr>
                <a:t>Face Culling</a:t>
              </a:r>
            </a:p>
          </p:txBody>
        </p:sp>
        <p:sp>
          <p:nvSpPr>
            <p:cNvPr id="45" name="TextBox 53">
              <a:extLst>
                <a:ext uri="{FF2B5EF4-FFF2-40B4-BE49-F238E27FC236}">
                  <a16:creationId xmlns:a16="http://schemas.microsoft.com/office/drawing/2014/main" id="{DA332457-3F2B-4445-8AE7-B4FF5B184B60}"/>
                </a:ext>
              </a:extLst>
            </p:cNvPr>
            <p:cNvSpPr txBox="1"/>
            <p:nvPr/>
          </p:nvSpPr>
          <p:spPr>
            <a:xfrm>
              <a:off x="3753423" y="3721734"/>
              <a:ext cx="163762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底层模块构建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方块增删改查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缓存区管理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立方体生成</a:t>
              </a:r>
              <a:endParaRPr kumimoji="1" lang="en-US" altLang="zh-CN" dirty="0">
                <a:solidFill>
                  <a:schemeClr val="bg1"/>
                </a:solidFill>
              </a:endParaRPr>
            </a:p>
          </p:txBody>
        </p:sp>
        <p:sp>
          <p:nvSpPr>
            <p:cNvPr id="48" name="TextBox 53">
              <a:extLst>
                <a:ext uri="{FF2B5EF4-FFF2-40B4-BE49-F238E27FC236}">
                  <a16:creationId xmlns:a16="http://schemas.microsoft.com/office/drawing/2014/main" id="{7DA30A91-8673-49DF-A169-8D42626F19FA}"/>
                </a:ext>
              </a:extLst>
            </p:cNvPr>
            <p:cNvSpPr txBox="1"/>
            <p:nvPr/>
          </p:nvSpPr>
          <p:spPr>
            <a:xfrm>
              <a:off x="5612561" y="3721734"/>
              <a:ext cx="163762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天空盒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织物模拟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三力模拟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弹簧质点模型</a:t>
              </a:r>
              <a:endParaRPr kumimoji="1" lang="en-US" altLang="zh-CN" dirty="0">
                <a:solidFill>
                  <a:schemeClr val="bg1"/>
                </a:solidFill>
              </a:endParaRPr>
            </a:p>
          </p:txBody>
        </p:sp>
        <p:sp>
          <p:nvSpPr>
            <p:cNvPr id="58" name="TextBox 53">
              <a:extLst>
                <a:ext uri="{FF2B5EF4-FFF2-40B4-BE49-F238E27FC236}">
                  <a16:creationId xmlns:a16="http://schemas.microsoft.com/office/drawing/2014/main" id="{DDB70BFA-DDD0-4855-9FD8-C80F7190409F}"/>
                </a:ext>
              </a:extLst>
            </p:cNvPr>
            <p:cNvSpPr txBox="1"/>
            <p:nvPr/>
          </p:nvSpPr>
          <p:spPr>
            <a:xfrm>
              <a:off x="7402581" y="3721734"/>
              <a:ext cx="163762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dirty="0">
                  <a:solidFill>
                    <a:schemeClr val="bg1"/>
                  </a:solidFill>
                </a:rPr>
                <a:t>GUI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设计实现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en-US" altLang="zh-CN" dirty="0">
                  <a:solidFill>
                    <a:schemeClr val="bg1"/>
                  </a:solidFill>
                </a:rPr>
                <a:t>CRUD</a:t>
              </a:r>
              <a:r>
                <a:rPr kumimoji="1" lang="zh-CN" altLang="en-US" dirty="0">
                  <a:solidFill>
                    <a:schemeClr val="bg1"/>
                  </a:solidFill>
                </a:rPr>
                <a:t>优化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en-US" altLang="zh-CN" dirty="0" err="1">
                  <a:solidFill>
                    <a:schemeClr val="bg1"/>
                  </a:solidFill>
                </a:rPr>
                <a:t>Redo&amp;Undo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渲染到纹理</a:t>
              </a:r>
              <a:endParaRPr kumimoji="1" lang="en-US" altLang="zh-CN" dirty="0">
                <a:solidFill>
                  <a:schemeClr val="bg1"/>
                </a:solidFill>
              </a:endParaRPr>
            </a:p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项目展示相关</a:t>
              </a:r>
              <a:endParaRPr kumimoji="1" lang="en-US" altLang="zh-CN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95358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969</TotalTime>
  <Words>583</Words>
  <Application>Microsoft Office PowerPoint</Application>
  <PresentationFormat>全屏显示(4:3)</PresentationFormat>
  <Paragraphs>125</Paragraphs>
  <Slides>25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DengXian</vt:lpstr>
      <vt:lpstr>DengXian Light</vt:lpstr>
      <vt:lpstr>Microsoft YaHei</vt:lpstr>
      <vt:lpstr>Arial</vt:lpstr>
      <vt:lpstr>Hobo Std</vt:lpstr>
      <vt:lpstr>Office Theme</vt:lpstr>
      <vt:lpstr>计算机图形学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计算机图形学</dc:title>
  <dc:creator>mgsweet@126.com</dc:creator>
  <cp:lastModifiedBy>mgsweet@126.com</cp:lastModifiedBy>
  <cp:revision>158</cp:revision>
  <dcterms:created xsi:type="dcterms:W3CDTF">2018-04-17T02:03:17Z</dcterms:created>
  <dcterms:modified xsi:type="dcterms:W3CDTF">2018-06-25T17:53:56Z</dcterms:modified>
</cp:coreProperties>
</file>